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320" r:id="rId6"/>
    <p:sldId id="316" r:id="rId7"/>
    <p:sldId id="335" r:id="rId8"/>
    <p:sldId id="336" r:id="rId9"/>
    <p:sldId id="691" r:id="rId10"/>
    <p:sldId id="317" r:id="rId11"/>
    <p:sldId id="687" r:id="rId12"/>
    <p:sldId id="688" r:id="rId13"/>
    <p:sldId id="690" r:id="rId14"/>
    <p:sldId id="340" r:id="rId15"/>
    <p:sldId id="329" r:id="rId16"/>
    <p:sldId id="679" r:id="rId17"/>
    <p:sldId id="337" r:id="rId18"/>
    <p:sldId id="362" r:id="rId19"/>
    <p:sldId id="361" r:id="rId20"/>
    <p:sldId id="358" r:id="rId21"/>
    <p:sldId id="359" r:id="rId22"/>
    <p:sldId id="360" r:id="rId23"/>
    <p:sldId id="339" r:id="rId24"/>
    <p:sldId id="363" r:id="rId25"/>
    <p:sldId id="364" r:id="rId26"/>
    <p:sldId id="346" r:id="rId27"/>
    <p:sldId id="365" r:id="rId28"/>
    <p:sldId id="366" r:id="rId29"/>
    <p:sldId id="372" r:id="rId30"/>
    <p:sldId id="368" r:id="rId31"/>
    <p:sldId id="369" r:id="rId32"/>
    <p:sldId id="370" r:id="rId33"/>
    <p:sldId id="371" r:id="rId34"/>
    <p:sldId id="35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D82"/>
    <a:srgbClr val="142D82"/>
    <a:srgbClr val="1A2D82"/>
    <a:srgbClr val="1E2D82"/>
    <a:srgbClr val="1E3291"/>
    <a:srgbClr val="1E328C"/>
    <a:srgbClr val="1E318C"/>
    <a:srgbClr val="1E3184"/>
    <a:srgbClr val="21368F"/>
    <a:srgbClr val="172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ctr" anchorCtr="0"/>
          <a:lstStyle>
            <a:lvl1pPr algn="ctr">
              <a:defRPr sz="6000" u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552308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72E4954-422D-46B8-9EEC-A688193B6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9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6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6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0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u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12F8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5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3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4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2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7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3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1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1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00186"/>
            <a:ext cx="12192000" cy="257815"/>
          </a:xfrm>
          <a:prstGeom prst="rect">
            <a:avLst/>
          </a:prstGeom>
          <a:solidFill>
            <a:srgbClr val="11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79237"/>
            <a:ext cx="10515600" cy="4772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5389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72E4954-422D-46B8-9EEC-A688193B60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1"/>
            <a:ext cx="12203180" cy="246257"/>
          </a:xfrm>
          <a:prstGeom prst="rect">
            <a:avLst/>
          </a:prstGeom>
          <a:solidFill>
            <a:srgbClr val="11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088" y="6070659"/>
            <a:ext cx="3134919" cy="787341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0" b="-1704"/>
          <a:stretch/>
        </p:blipFill>
        <p:spPr bwMode="auto">
          <a:xfrm>
            <a:off x="10820982" y="246257"/>
            <a:ext cx="13430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48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sng" kern="1200">
          <a:solidFill>
            <a:srgbClr val="112F8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12F8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12F8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2F8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12F8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12F8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Kiawah Island 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Beach Monitoring</a:t>
            </a:r>
            <a:endParaRPr lang="en-US"/>
          </a:p>
        </p:txBody>
      </p:sp>
      <p:pic>
        <p:nvPicPr>
          <p:cNvPr id="12" name="Picture 11" descr="A long shot of a beach&#10;&#10;Description automatically generated">
            <a:extLst>
              <a:ext uri="{FF2B5EF4-FFF2-40B4-BE49-F238E27FC236}">
                <a16:creationId xmlns:a16="http://schemas.microsoft.com/office/drawing/2014/main" id="{6B2D5700-3DF6-B1F3-C016-CD08DF875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586029" y="856799"/>
            <a:ext cx="6172200" cy="487362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Steven Traynum</a:t>
            </a:r>
            <a:endParaRPr lang="en-US"/>
          </a:p>
          <a:p>
            <a:r>
              <a:rPr lang="en-US" dirty="0"/>
              <a:t>Coastal Science &amp; Engineering</a:t>
            </a:r>
            <a:endParaRPr lang="en-US"/>
          </a:p>
          <a:p>
            <a:r>
              <a:rPr lang="en-US" dirty="0"/>
              <a:t>straynum@coastalscience.com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8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2634-F696-8A07-95C9-912A57D85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Decade of Sea Level Rise</a:t>
            </a:r>
          </a:p>
        </p:txBody>
      </p:sp>
      <p:pic>
        <p:nvPicPr>
          <p:cNvPr id="7" name="Content Placeholder 6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85B61CD4-FD13-50D8-5BF3-76F30985A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238" y="1067659"/>
            <a:ext cx="6707524" cy="5002553"/>
          </a:xfr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DD344-361B-10BA-4950-1FD5DC8AFE0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90502" y="6538913"/>
            <a:ext cx="266730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1/30/2023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74CD3-A029-7A6E-D7F4-054A6AC3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20DE73-6A7F-33E2-91E7-EDD8B244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841" y="365130"/>
            <a:ext cx="7886700" cy="566524"/>
          </a:xfrm>
        </p:spPr>
        <p:txBody>
          <a:bodyPr anchor="t">
            <a:normAutofit fontScale="90000"/>
          </a:bodyPr>
          <a:lstStyle/>
          <a:p>
            <a:r>
              <a:rPr lang="en-US" sz="3700" dirty="0"/>
              <a:t>Observations vs Predictions – ‘6-minute'</a:t>
            </a:r>
            <a:br>
              <a:rPr lang="en-US" dirty="0"/>
            </a:br>
            <a:r>
              <a:rPr lang="en-US" i="1" u="none" dirty="0"/>
              <a:t>Charleston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770D-179D-6587-D8E6-E9556DC9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77A67-00C0-E7F1-658F-58D9EE40D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0049" y="1411855"/>
            <a:ext cx="6831902" cy="49602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3227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20DE73-6A7F-33E2-91E7-EDD8B244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841" y="365130"/>
            <a:ext cx="7886700" cy="566524"/>
          </a:xfrm>
        </p:spPr>
        <p:txBody>
          <a:bodyPr anchor="t">
            <a:normAutofit fontScale="90000"/>
          </a:bodyPr>
          <a:lstStyle/>
          <a:p>
            <a:r>
              <a:rPr lang="en-US" sz="3700" dirty="0"/>
              <a:t>Observations – ‘hourly’</a:t>
            </a:r>
            <a:br>
              <a:rPr lang="en-US" dirty="0"/>
            </a:br>
            <a:r>
              <a:rPr lang="en-US" i="1" u="none" dirty="0"/>
              <a:t>Charleston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770D-179D-6587-D8E6-E9556DC9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3ABCD-9E3B-4CF8-5F56-065F98124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0755" y="1450419"/>
            <a:ext cx="6690490" cy="4883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045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CFD0AB7-F976-9687-36C8-1EBEA585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06" y="1014438"/>
            <a:ext cx="9079259" cy="5059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84DE1-AF01-36DC-3C5A-C7D0A222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Beach Volume Change – Nourishments Removed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CDFC-3B6E-BF56-53D6-771ABEF97A2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90502" y="6538913"/>
            <a:ext cx="266730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1/30/2023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B9997-20AE-1E06-31A2-9ABFFEBE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13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42AFD9-C1B1-E99F-277B-51E934F0A360}"/>
              </a:ext>
            </a:extLst>
          </p:cNvPr>
          <p:cNvSpPr/>
          <p:nvPr/>
        </p:nvSpPr>
        <p:spPr>
          <a:xfrm>
            <a:off x="3275824" y="5658419"/>
            <a:ext cx="1791476" cy="648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71111F-B1B1-47C3-0135-7F0563D741C1}"/>
              </a:ext>
            </a:extLst>
          </p:cNvPr>
          <p:cNvSpPr/>
          <p:nvPr/>
        </p:nvSpPr>
        <p:spPr>
          <a:xfrm>
            <a:off x="9706948" y="5658419"/>
            <a:ext cx="1000705" cy="648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 anchor="b">
            <a:normAutofit/>
          </a:bodyPr>
          <a:lstStyle/>
          <a:p>
            <a:r>
              <a:rPr lang="en-US" dirty="0"/>
              <a:t>Kiawah Island</a:t>
            </a:r>
          </a:p>
        </p:txBody>
      </p:sp>
      <p:pic>
        <p:nvPicPr>
          <p:cNvPr id="6" name="Picture 5" descr="A landscape with a river and land&#10;&#10;Description automatically generated with medium confidence">
            <a:extLst>
              <a:ext uri="{FF2B5EF4-FFF2-40B4-BE49-F238E27FC236}">
                <a16:creationId xmlns:a16="http://schemas.microsoft.com/office/drawing/2014/main" id="{81D5C16A-BFA4-EC57-43FA-4369833451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5354" y="1076274"/>
            <a:ext cx="5767080" cy="484300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69284" y="1825625"/>
            <a:ext cx="4766554" cy="4351338"/>
          </a:xfrm>
        </p:spPr>
        <p:txBody>
          <a:bodyPr>
            <a:normAutofit/>
          </a:bodyPr>
          <a:lstStyle/>
          <a:p>
            <a:r>
              <a:rPr lang="en-US" dirty="0"/>
              <a:t>Key Events 2022-2023</a:t>
            </a:r>
          </a:p>
          <a:p>
            <a:pPr lvl="1"/>
            <a:r>
              <a:rPr lang="en-US" dirty="0"/>
              <a:t>Shoal Attachment</a:t>
            </a:r>
          </a:p>
          <a:p>
            <a:pPr lvl="1"/>
            <a:r>
              <a:rPr lang="en-US" dirty="0"/>
              <a:t>Hurricane Idalia</a:t>
            </a:r>
          </a:p>
          <a:p>
            <a:pPr lvl="1"/>
            <a:r>
              <a:rPr lang="en-US" dirty="0"/>
              <a:t>December 2023 Nor’easter</a:t>
            </a:r>
          </a:p>
          <a:p>
            <a:pPr lvl="2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Highest water level on record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0FB11FF-E4CA-6223-9003-0D723609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76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49D5E74-241C-BD48-F9EA-3D947DAF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/>
          <a:lstStyle/>
          <a:p>
            <a:r>
              <a:rPr lang="en-US" dirty="0"/>
              <a:t>Shoal bypassing 2019-2023</a:t>
            </a:r>
          </a:p>
        </p:txBody>
      </p:sp>
      <p:pic>
        <p:nvPicPr>
          <p:cNvPr id="7" name="Content Placeholder 6" descr="Aerial view of a beach&#10;&#10;Description automatically generated">
            <a:extLst>
              <a:ext uri="{FF2B5EF4-FFF2-40B4-BE49-F238E27FC236}">
                <a16:creationId xmlns:a16="http://schemas.microsoft.com/office/drawing/2014/main" id="{5A99F7DB-1B8A-C42C-FECD-7F55F0729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1279525"/>
            <a:ext cx="8483600" cy="47720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81D48-DAA2-79BB-7E9C-D808529A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8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6DE526-CA63-9DBA-E3DD-D333DC10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/>
          <a:lstStyle/>
          <a:p>
            <a:r>
              <a:rPr lang="en-US" dirty="0"/>
              <a:t>Shoal bypassing 2019-2023</a:t>
            </a:r>
          </a:p>
        </p:txBody>
      </p:sp>
      <p:pic>
        <p:nvPicPr>
          <p:cNvPr id="7" name="Content Placeholder 6" descr="Aerial view of a river&#10;&#10;Description automatically generated">
            <a:extLst>
              <a:ext uri="{FF2B5EF4-FFF2-40B4-BE49-F238E27FC236}">
                <a16:creationId xmlns:a16="http://schemas.microsoft.com/office/drawing/2014/main" id="{7D39C410-EA5C-F863-19CF-3288A566C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1279525"/>
            <a:ext cx="8483600" cy="47720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66763-6800-D743-0E26-6AA60BAC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19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AB881E-7222-2F63-1220-CF73643A7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/>
          <a:lstStyle/>
          <a:p>
            <a:r>
              <a:rPr lang="en-US" dirty="0"/>
              <a:t>Shoal bypassing 2019-2023</a:t>
            </a:r>
          </a:p>
        </p:txBody>
      </p:sp>
      <p:pic>
        <p:nvPicPr>
          <p:cNvPr id="7" name="Content Placeholder 6" descr="Aerial view of a beach&#10;&#10;Description automatically generated">
            <a:extLst>
              <a:ext uri="{FF2B5EF4-FFF2-40B4-BE49-F238E27FC236}">
                <a16:creationId xmlns:a16="http://schemas.microsoft.com/office/drawing/2014/main" id="{B48D473F-F181-262A-9835-51748A50A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1279525"/>
            <a:ext cx="8483600" cy="47720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B633A-2035-A19B-7026-6D5A67CC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7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EE3DF28-5162-9D84-57A3-557A8C16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/>
          <a:lstStyle/>
          <a:p>
            <a:r>
              <a:rPr lang="en-US" dirty="0"/>
              <a:t>Shoal bypassing 2019-2023</a:t>
            </a:r>
          </a:p>
        </p:txBody>
      </p:sp>
      <p:pic>
        <p:nvPicPr>
          <p:cNvPr id="7" name="Content Placeholder 6" descr="Aerial view of a beach&#10;&#10;Description automatically generated">
            <a:extLst>
              <a:ext uri="{FF2B5EF4-FFF2-40B4-BE49-F238E27FC236}">
                <a16:creationId xmlns:a16="http://schemas.microsoft.com/office/drawing/2014/main" id="{A13B9EFC-27C5-94E0-D0CA-D3D465074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1279525"/>
            <a:ext cx="8483600" cy="47720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EF573-4C00-6F41-5B26-EC166EBB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1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CDAAB48-1E38-DCCB-FFFB-07861B77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/>
          <a:lstStyle/>
          <a:p>
            <a:r>
              <a:rPr lang="en-US" dirty="0"/>
              <a:t>Shoal bypassing 2019-2023</a:t>
            </a:r>
          </a:p>
        </p:txBody>
      </p:sp>
      <p:pic>
        <p:nvPicPr>
          <p:cNvPr id="7" name="Content Placeholder 6" descr="An aerial view of a land&#10;&#10;Description automatically generated">
            <a:extLst>
              <a:ext uri="{FF2B5EF4-FFF2-40B4-BE49-F238E27FC236}">
                <a16:creationId xmlns:a16="http://schemas.microsoft.com/office/drawing/2014/main" id="{B69B0257-D95C-E5B0-F3E1-9630434E6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1279525"/>
            <a:ext cx="8483600" cy="47720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0B59-F061-EEA0-E513-A71DC965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5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Kiawah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380" y="93754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~10 miles of beach along a mostly east-west configuration</a:t>
            </a:r>
          </a:p>
          <a:p>
            <a:r>
              <a:rPr lang="en-US" sz="2400" dirty="0"/>
              <a:t>Stono Inlet to east, Captain Sams Inlet to west</a:t>
            </a:r>
          </a:p>
          <a:p>
            <a:r>
              <a:rPr lang="en-US" sz="2400" dirty="0"/>
              <a:t>Most of the island has accreted over past several decades (1-10 ft/yr)</a:t>
            </a:r>
          </a:p>
          <a:p>
            <a:r>
              <a:rPr lang="en-US" sz="2400" dirty="0"/>
              <a:t>Developed </a:t>
            </a:r>
            <a:r>
              <a:rPr lang="en-US" sz="2400" u="sng" dirty="0"/>
              <a:t>after</a:t>
            </a:r>
            <a:r>
              <a:rPr lang="en-US" sz="2400" dirty="0"/>
              <a:t> studies of the beach processes completed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359" y="1633225"/>
            <a:ext cx="5511262" cy="418831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81" y="4041894"/>
            <a:ext cx="5486400" cy="249398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9284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Kiawah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379" y="937549"/>
            <a:ext cx="4948653" cy="4351338"/>
          </a:xfrm>
        </p:spPr>
        <p:txBody>
          <a:bodyPr>
            <a:normAutofit/>
          </a:bodyPr>
          <a:lstStyle/>
          <a:p>
            <a:r>
              <a:rPr lang="en-US" dirty="0"/>
              <a:t>Key Events – East End</a:t>
            </a:r>
          </a:p>
          <a:p>
            <a:pPr lvl="1"/>
            <a:r>
              <a:rPr lang="en-US" dirty="0"/>
              <a:t>2015 project channel completely shoaled in</a:t>
            </a:r>
          </a:p>
          <a:p>
            <a:pPr lvl="2"/>
            <a:r>
              <a:rPr lang="en-US" dirty="0"/>
              <a:t>Blue arrows indicate post-project migration</a:t>
            </a:r>
          </a:p>
          <a:p>
            <a:pPr lvl="1"/>
            <a:r>
              <a:rPr lang="en-US" dirty="0"/>
              <a:t>Three new drainage channels opened since ~2016</a:t>
            </a:r>
          </a:p>
          <a:p>
            <a:pPr lvl="2"/>
            <a:r>
              <a:rPr lang="en-US" dirty="0"/>
              <a:t>Channel 1 (Hurricane </a:t>
            </a:r>
            <a:r>
              <a:rPr lang="en-US" i="1" dirty="0"/>
              <a:t>Matthew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Channel 2 (Hurricane </a:t>
            </a:r>
            <a:r>
              <a:rPr lang="en-US" i="1" dirty="0"/>
              <a:t>Irma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Channel 3 (Hurricane </a:t>
            </a:r>
            <a:r>
              <a:rPr lang="en-US" i="1" dirty="0"/>
              <a:t>Dorian)</a:t>
            </a:r>
          </a:p>
          <a:p>
            <a:pPr lvl="1"/>
            <a:r>
              <a:rPr lang="en-US" dirty="0"/>
              <a:t>2023 – Channel Southerly Migration</a:t>
            </a:r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727032" y="591903"/>
            <a:ext cx="5029200" cy="2773582"/>
            <a:chOff x="0" y="0"/>
            <a:chExt cx="5943600" cy="3277870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0"/>
              <a:ext cx="5943600" cy="3277870"/>
              <a:chOff x="0" y="0"/>
              <a:chExt cx="5943600" cy="327787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5943600" cy="3277870"/>
              </a:xfrm>
              <a:prstGeom prst="rect">
                <a:avLst/>
              </a:prstGeom>
              <a:ln w="3175">
                <a:solidFill>
                  <a:schemeClr val="tx2">
                    <a:lumMod val="50000"/>
                  </a:schemeClr>
                </a:solidFill>
              </a:ln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0" y="85725"/>
                <a:ext cx="5886450" cy="3187132"/>
                <a:chOff x="0" y="0"/>
                <a:chExt cx="5886450" cy="3187132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0" y="1800225"/>
                  <a:ext cx="4224020" cy="1386907"/>
                </a:xfrm>
                <a:custGeom>
                  <a:avLst/>
                  <a:gdLst>
                    <a:gd name="connsiteX0" fmla="*/ 2019300 w 2295525"/>
                    <a:gd name="connsiteY0" fmla="*/ 19050 h 1162050"/>
                    <a:gd name="connsiteX1" fmla="*/ 1524000 w 2295525"/>
                    <a:gd name="connsiteY1" fmla="*/ 161925 h 1162050"/>
                    <a:gd name="connsiteX2" fmla="*/ 1314450 w 2295525"/>
                    <a:gd name="connsiteY2" fmla="*/ 257175 h 1162050"/>
                    <a:gd name="connsiteX3" fmla="*/ 923925 w 2295525"/>
                    <a:gd name="connsiteY3" fmla="*/ 361950 h 1162050"/>
                    <a:gd name="connsiteX4" fmla="*/ 742950 w 2295525"/>
                    <a:gd name="connsiteY4" fmla="*/ 419100 h 1162050"/>
                    <a:gd name="connsiteX5" fmla="*/ 504825 w 2295525"/>
                    <a:gd name="connsiteY5" fmla="*/ 514350 h 1162050"/>
                    <a:gd name="connsiteX6" fmla="*/ 314325 w 2295525"/>
                    <a:gd name="connsiteY6" fmla="*/ 619125 h 1162050"/>
                    <a:gd name="connsiteX7" fmla="*/ 152400 w 2295525"/>
                    <a:gd name="connsiteY7" fmla="*/ 819150 h 1162050"/>
                    <a:gd name="connsiteX8" fmla="*/ 28575 w 2295525"/>
                    <a:gd name="connsiteY8" fmla="*/ 1009650 h 1162050"/>
                    <a:gd name="connsiteX9" fmla="*/ 0 w 2295525"/>
                    <a:gd name="connsiteY9" fmla="*/ 1114425 h 1162050"/>
                    <a:gd name="connsiteX10" fmla="*/ 85725 w 2295525"/>
                    <a:gd name="connsiteY10" fmla="*/ 1162050 h 1162050"/>
                    <a:gd name="connsiteX11" fmla="*/ 200025 w 2295525"/>
                    <a:gd name="connsiteY11" fmla="*/ 1123950 h 1162050"/>
                    <a:gd name="connsiteX12" fmla="*/ 200025 w 2295525"/>
                    <a:gd name="connsiteY12" fmla="*/ 1123950 h 1162050"/>
                    <a:gd name="connsiteX13" fmla="*/ 371475 w 2295525"/>
                    <a:gd name="connsiteY13" fmla="*/ 1095375 h 1162050"/>
                    <a:gd name="connsiteX14" fmla="*/ 457200 w 2295525"/>
                    <a:gd name="connsiteY14" fmla="*/ 1104900 h 1162050"/>
                    <a:gd name="connsiteX15" fmla="*/ 552450 w 2295525"/>
                    <a:gd name="connsiteY15" fmla="*/ 1133475 h 1162050"/>
                    <a:gd name="connsiteX16" fmla="*/ 657225 w 2295525"/>
                    <a:gd name="connsiteY16" fmla="*/ 1152525 h 1162050"/>
                    <a:gd name="connsiteX17" fmla="*/ 762000 w 2295525"/>
                    <a:gd name="connsiteY17" fmla="*/ 1152525 h 1162050"/>
                    <a:gd name="connsiteX18" fmla="*/ 857250 w 2295525"/>
                    <a:gd name="connsiteY18" fmla="*/ 1095375 h 1162050"/>
                    <a:gd name="connsiteX19" fmla="*/ 942975 w 2295525"/>
                    <a:gd name="connsiteY19" fmla="*/ 1057275 h 1162050"/>
                    <a:gd name="connsiteX20" fmla="*/ 1038225 w 2295525"/>
                    <a:gd name="connsiteY20" fmla="*/ 971550 h 1162050"/>
                    <a:gd name="connsiteX21" fmla="*/ 1162050 w 2295525"/>
                    <a:gd name="connsiteY21" fmla="*/ 895350 h 1162050"/>
                    <a:gd name="connsiteX22" fmla="*/ 1247775 w 2295525"/>
                    <a:gd name="connsiteY22" fmla="*/ 847725 h 1162050"/>
                    <a:gd name="connsiteX23" fmla="*/ 1352550 w 2295525"/>
                    <a:gd name="connsiteY23" fmla="*/ 800100 h 1162050"/>
                    <a:gd name="connsiteX24" fmla="*/ 1485900 w 2295525"/>
                    <a:gd name="connsiteY24" fmla="*/ 752475 h 1162050"/>
                    <a:gd name="connsiteX25" fmla="*/ 1590675 w 2295525"/>
                    <a:gd name="connsiteY25" fmla="*/ 685800 h 1162050"/>
                    <a:gd name="connsiteX26" fmla="*/ 1695450 w 2295525"/>
                    <a:gd name="connsiteY26" fmla="*/ 628650 h 1162050"/>
                    <a:gd name="connsiteX27" fmla="*/ 1790700 w 2295525"/>
                    <a:gd name="connsiteY27" fmla="*/ 571500 h 1162050"/>
                    <a:gd name="connsiteX28" fmla="*/ 1905000 w 2295525"/>
                    <a:gd name="connsiteY28" fmla="*/ 495300 h 1162050"/>
                    <a:gd name="connsiteX29" fmla="*/ 1971675 w 2295525"/>
                    <a:gd name="connsiteY29" fmla="*/ 476250 h 1162050"/>
                    <a:gd name="connsiteX30" fmla="*/ 2047875 w 2295525"/>
                    <a:gd name="connsiteY30" fmla="*/ 409575 h 1162050"/>
                    <a:gd name="connsiteX31" fmla="*/ 2190750 w 2295525"/>
                    <a:gd name="connsiteY31" fmla="*/ 314325 h 1162050"/>
                    <a:gd name="connsiteX32" fmla="*/ 2286000 w 2295525"/>
                    <a:gd name="connsiteY32" fmla="*/ 219075 h 1162050"/>
                    <a:gd name="connsiteX33" fmla="*/ 2295525 w 2295525"/>
                    <a:gd name="connsiteY33" fmla="*/ 161925 h 1162050"/>
                    <a:gd name="connsiteX34" fmla="*/ 2295525 w 2295525"/>
                    <a:gd name="connsiteY34" fmla="*/ 76200 h 1162050"/>
                    <a:gd name="connsiteX35" fmla="*/ 2247900 w 2295525"/>
                    <a:gd name="connsiteY35" fmla="*/ 28575 h 1162050"/>
                    <a:gd name="connsiteX36" fmla="*/ 2190750 w 2295525"/>
                    <a:gd name="connsiteY36" fmla="*/ 9525 h 1162050"/>
                    <a:gd name="connsiteX37" fmla="*/ 2124075 w 2295525"/>
                    <a:gd name="connsiteY37" fmla="*/ 0 h 1162050"/>
                    <a:gd name="connsiteX38" fmla="*/ 2019300 w 2295525"/>
                    <a:gd name="connsiteY38" fmla="*/ 19050 h 1162050"/>
                    <a:gd name="connsiteX0" fmla="*/ 2019300 w 2295525"/>
                    <a:gd name="connsiteY0" fmla="*/ 19050 h 1162050"/>
                    <a:gd name="connsiteX1" fmla="*/ 1524000 w 2295525"/>
                    <a:gd name="connsiteY1" fmla="*/ 161925 h 1162050"/>
                    <a:gd name="connsiteX2" fmla="*/ 1314450 w 2295525"/>
                    <a:gd name="connsiteY2" fmla="*/ 257175 h 1162050"/>
                    <a:gd name="connsiteX3" fmla="*/ 923925 w 2295525"/>
                    <a:gd name="connsiteY3" fmla="*/ 361950 h 1162050"/>
                    <a:gd name="connsiteX4" fmla="*/ 742950 w 2295525"/>
                    <a:gd name="connsiteY4" fmla="*/ 419100 h 1162050"/>
                    <a:gd name="connsiteX5" fmla="*/ 504825 w 2295525"/>
                    <a:gd name="connsiteY5" fmla="*/ 514350 h 1162050"/>
                    <a:gd name="connsiteX6" fmla="*/ 60685 w 2295525"/>
                    <a:gd name="connsiteY6" fmla="*/ 595183 h 1162050"/>
                    <a:gd name="connsiteX7" fmla="*/ 152400 w 2295525"/>
                    <a:gd name="connsiteY7" fmla="*/ 819150 h 1162050"/>
                    <a:gd name="connsiteX8" fmla="*/ 28575 w 2295525"/>
                    <a:gd name="connsiteY8" fmla="*/ 1009650 h 1162050"/>
                    <a:gd name="connsiteX9" fmla="*/ 0 w 2295525"/>
                    <a:gd name="connsiteY9" fmla="*/ 1114425 h 1162050"/>
                    <a:gd name="connsiteX10" fmla="*/ 85725 w 2295525"/>
                    <a:gd name="connsiteY10" fmla="*/ 1162050 h 1162050"/>
                    <a:gd name="connsiteX11" fmla="*/ 200025 w 2295525"/>
                    <a:gd name="connsiteY11" fmla="*/ 1123950 h 1162050"/>
                    <a:gd name="connsiteX12" fmla="*/ 200025 w 2295525"/>
                    <a:gd name="connsiteY12" fmla="*/ 1123950 h 1162050"/>
                    <a:gd name="connsiteX13" fmla="*/ 371475 w 2295525"/>
                    <a:gd name="connsiteY13" fmla="*/ 1095375 h 1162050"/>
                    <a:gd name="connsiteX14" fmla="*/ 457200 w 2295525"/>
                    <a:gd name="connsiteY14" fmla="*/ 1104900 h 1162050"/>
                    <a:gd name="connsiteX15" fmla="*/ 552450 w 2295525"/>
                    <a:gd name="connsiteY15" fmla="*/ 1133475 h 1162050"/>
                    <a:gd name="connsiteX16" fmla="*/ 657225 w 2295525"/>
                    <a:gd name="connsiteY16" fmla="*/ 1152525 h 1162050"/>
                    <a:gd name="connsiteX17" fmla="*/ 762000 w 2295525"/>
                    <a:gd name="connsiteY17" fmla="*/ 1152525 h 1162050"/>
                    <a:gd name="connsiteX18" fmla="*/ 857250 w 2295525"/>
                    <a:gd name="connsiteY18" fmla="*/ 1095375 h 1162050"/>
                    <a:gd name="connsiteX19" fmla="*/ 942975 w 2295525"/>
                    <a:gd name="connsiteY19" fmla="*/ 1057275 h 1162050"/>
                    <a:gd name="connsiteX20" fmla="*/ 1038225 w 2295525"/>
                    <a:gd name="connsiteY20" fmla="*/ 971550 h 1162050"/>
                    <a:gd name="connsiteX21" fmla="*/ 1162050 w 2295525"/>
                    <a:gd name="connsiteY21" fmla="*/ 895350 h 1162050"/>
                    <a:gd name="connsiteX22" fmla="*/ 1247775 w 2295525"/>
                    <a:gd name="connsiteY22" fmla="*/ 847725 h 1162050"/>
                    <a:gd name="connsiteX23" fmla="*/ 1352550 w 2295525"/>
                    <a:gd name="connsiteY23" fmla="*/ 800100 h 1162050"/>
                    <a:gd name="connsiteX24" fmla="*/ 1485900 w 2295525"/>
                    <a:gd name="connsiteY24" fmla="*/ 752475 h 1162050"/>
                    <a:gd name="connsiteX25" fmla="*/ 1590675 w 2295525"/>
                    <a:gd name="connsiteY25" fmla="*/ 685800 h 1162050"/>
                    <a:gd name="connsiteX26" fmla="*/ 1695450 w 2295525"/>
                    <a:gd name="connsiteY26" fmla="*/ 628650 h 1162050"/>
                    <a:gd name="connsiteX27" fmla="*/ 1790700 w 2295525"/>
                    <a:gd name="connsiteY27" fmla="*/ 571500 h 1162050"/>
                    <a:gd name="connsiteX28" fmla="*/ 1905000 w 2295525"/>
                    <a:gd name="connsiteY28" fmla="*/ 495300 h 1162050"/>
                    <a:gd name="connsiteX29" fmla="*/ 1971675 w 2295525"/>
                    <a:gd name="connsiteY29" fmla="*/ 476250 h 1162050"/>
                    <a:gd name="connsiteX30" fmla="*/ 2047875 w 2295525"/>
                    <a:gd name="connsiteY30" fmla="*/ 409575 h 1162050"/>
                    <a:gd name="connsiteX31" fmla="*/ 2190750 w 2295525"/>
                    <a:gd name="connsiteY31" fmla="*/ 314325 h 1162050"/>
                    <a:gd name="connsiteX32" fmla="*/ 2286000 w 2295525"/>
                    <a:gd name="connsiteY32" fmla="*/ 219075 h 1162050"/>
                    <a:gd name="connsiteX33" fmla="*/ 2295525 w 2295525"/>
                    <a:gd name="connsiteY33" fmla="*/ 161925 h 1162050"/>
                    <a:gd name="connsiteX34" fmla="*/ 2295525 w 2295525"/>
                    <a:gd name="connsiteY34" fmla="*/ 76200 h 1162050"/>
                    <a:gd name="connsiteX35" fmla="*/ 2247900 w 2295525"/>
                    <a:gd name="connsiteY35" fmla="*/ 28575 h 1162050"/>
                    <a:gd name="connsiteX36" fmla="*/ 2190750 w 2295525"/>
                    <a:gd name="connsiteY36" fmla="*/ 9525 h 1162050"/>
                    <a:gd name="connsiteX37" fmla="*/ 2124075 w 2295525"/>
                    <a:gd name="connsiteY37" fmla="*/ 0 h 1162050"/>
                    <a:gd name="connsiteX38" fmla="*/ 2019300 w 2295525"/>
                    <a:gd name="connsiteY38" fmla="*/ 19050 h 1162050"/>
                    <a:gd name="connsiteX0" fmla="*/ 2019300 w 2295525"/>
                    <a:gd name="connsiteY0" fmla="*/ 19050 h 1162050"/>
                    <a:gd name="connsiteX1" fmla="*/ 1524000 w 2295525"/>
                    <a:gd name="connsiteY1" fmla="*/ 161925 h 1162050"/>
                    <a:gd name="connsiteX2" fmla="*/ 1314450 w 2295525"/>
                    <a:gd name="connsiteY2" fmla="*/ 257175 h 1162050"/>
                    <a:gd name="connsiteX3" fmla="*/ 923925 w 2295525"/>
                    <a:gd name="connsiteY3" fmla="*/ 361950 h 1162050"/>
                    <a:gd name="connsiteX4" fmla="*/ 742950 w 2295525"/>
                    <a:gd name="connsiteY4" fmla="*/ 419100 h 1162050"/>
                    <a:gd name="connsiteX5" fmla="*/ 504825 w 2295525"/>
                    <a:gd name="connsiteY5" fmla="*/ 514350 h 1162050"/>
                    <a:gd name="connsiteX6" fmla="*/ 60685 w 2295525"/>
                    <a:gd name="connsiteY6" fmla="*/ 595183 h 1162050"/>
                    <a:gd name="connsiteX7" fmla="*/ 0 w 2295525"/>
                    <a:gd name="connsiteY7" fmla="*/ 851073 h 1162050"/>
                    <a:gd name="connsiteX8" fmla="*/ 28575 w 2295525"/>
                    <a:gd name="connsiteY8" fmla="*/ 1009650 h 1162050"/>
                    <a:gd name="connsiteX9" fmla="*/ 0 w 2295525"/>
                    <a:gd name="connsiteY9" fmla="*/ 1114425 h 1162050"/>
                    <a:gd name="connsiteX10" fmla="*/ 85725 w 2295525"/>
                    <a:gd name="connsiteY10" fmla="*/ 1162050 h 1162050"/>
                    <a:gd name="connsiteX11" fmla="*/ 200025 w 2295525"/>
                    <a:gd name="connsiteY11" fmla="*/ 1123950 h 1162050"/>
                    <a:gd name="connsiteX12" fmla="*/ 200025 w 2295525"/>
                    <a:gd name="connsiteY12" fmla="*/ 1123950 h 1162050"/>
                    <a:gd name="connsiteX13" fmla="*/ 371475 w 2295525"/>
                    <a:gd name="connsiteY13" fmla="*/ 1095375 h 1162050"/>
                    <a:gd name="connsiteX14" fmla="*/ 457200 w 2295525"/>
                    <a:gd name="connsiteY14" fmla="*/ 1104900 h 1162050"/>
                    <a:gd name="connsiteX15" fmla="*/ 552450 w 2295525"/>
                    <a:gd name="connsiteY15" fmla="*/ 1133475 h 1162050"/>
                    <a:gd name="connsiteX16" fmla="*/ 657225 w 2295525"/>
                    <a:gd name="connsiteY16" fmla="*/ 1152525 h 1162050"/>
                    <a:gd name="connsiteX17" fmla="*/ 762000 w 2295525"/>
                    <a:gd name="connsiteY17" fmla="*/ 1152525 h 1162050"/>
                    <a:gd name="connsiteX18" fmla="*/ 857250 w 2295525"/>
                    <a:gd name="connsiteY18" fmla="*/ 1095375 h 1162050"/>
                    <a:gd name="connsiteX19" fmla="*/ 942975 w 2295525"/>
                    <a:gd name="connsiteY19" fmla="*/ 1057275 h 1162050"/>
                    <a:gd name="connsiteX20" fmla="*/ 1038225 w 2295525"/>
                    <a:gd name="connsiteY20" fmla="*/ 971550 h 1162050"/>
                    <a:gd name="connsiteX21" fmla="*/ 1162050 w 2295525"/>
                    <a:gd name="connsiteY21" fmla="*/ 895350 h 1162050"/>
                    <a:gd name="connsiteX22" fmla="*/ 1247775 w 2295525"/>
                    <a:gd name="connsiteY22" fmla="*/ 847725 h 1162050"/>
                    <a:gd name="connsiteX23" fmla="*/ 1352550 w 2295525"/>
                    <a:gd name="connsiteY23" fmla="*/ 800100 h 1162050"/>
                    <a:gd name="connsiteX24" fmla="*/ 1485900 w 2295525"/>
                    <a:gd name="connsiteY24" fmla="*/ 752475 h 1162050"/>
                    <a:gd name="connsiteX25" fmla="*/ 1590675 w 2295525"/>
                    <a:gd name="connsiteY25" fmla="*/ 685800 h 1162050"/>
                    <a:gd name="connsiteX26" fmla="*/ 1695450 w 2295525"/>
                    <a:gd name="connsiteY26" fmla="*/ 628650 h 1162050"/>
                    <a:gd name="connsiteX27" fmla="*/ 1790700 w 2295525"/>
                    <a:gd name="connsiteY27" fmla="*/ 571500 h 1162050"/>
                    <a:gd name="connsiteX28" fmla="*/ 1905000 w 2295525"/>
                    <a:gd name="connsiteY28" fmla="*/ 495300 h 1162050"/>
                    <a:gd name="connsiteX29" fmla="*/ 1971675 w 2295525"/>
                    <a:gd name="connsiteY29" fmla="*/ 476250 h 1162050"/>
                    <a:gd name="connsiteX30" fmla="*/ 2047875 w 2295525"/>
                    <a:gd name="connsiteY30" fmla="*/ 409575 h 1162050"/>
                    <a:gd name="connsiteX31" fmla="*/ 2190750 w 2295525"/>
                    <a:gd name="connsiteY31" fmla="*/ 314325 h 1162050"/>
                    <a:gd name="connsiteX32" fmla="*/ 2286000 w 2295525"/>
                    <a:gd name="connsiteY32" fmla="*/ 219075 h 1162050"/>
                    <a:gd name="connsiteX33" fmla="*/ 2295525 w 2295525"/>
                    <a:gd name="connsiteY33" fmla="*/ 161925 h 1162050"/>
                    <a:gd name="connsiteX34" fmla="*/ 2295525 w 2295525"/>
                    <a:gd name="connsiteY34" fmla="*/ 76200 h 1162050"/>
                    <a:gd name="connsiteX35" fmla="*/ 2247900 w 2295525"/>
                    <a:gd name="connsiteY35" fmla="*/ 28575 h 1162050"/>
                    <a:gd name="connsiteX36" fmla="*/ 2190750 w 2295525"/>
                    <a:gd name="connsiteY36" fmla="*/ 9525 h 1162050"/>
                    <a:gd name="connsiteX37" fmla="*/ 2124075 w 2295525"/>
                    <a:gd name="connsiteY37" fmla="*/ 0 h 1162050"/>
                    <a:gd name="connsiteX38" fmla="*/ 2019300 w 2295525"/>
                    <a:gd name="connsiteY38" fmla="*/ 19050 h 1162050"/>
                    <a:gd name="connsiteX0" fmla="*/ 2019300 w 2295525"/>
                    <a:gd name="connsiteY0" fmla="*/ 19050 h 1162050"/>
                    <a:gd name="connsiteX1" fmla="*/ 1524000 w 2295525"/>
                    <a:gd name="connsiteY1" fmla="*/ 161925 h 1162050"/>
                    <a:gd name="connsiteX2" fmla="*/ 1314450 w 2295525"/>
                    <a:gd name="connsiteY2" fmla="*/ 257175 h 1162050"/>
                    <a:gd name="connsiteX3" fmla="*/ 923925 w 2295525"/>
                    <a:gd name="connsiteY3" fmla="*/ 361950 h 1162050"/>
                    <a:gd name="connsiteX4" fmla="*/ 742950 w 2295525"/>
                    <a:gd name="connsiteY4" fmla="*/ 419100 h 1162050"/>
                    <a:gd name="connsiteX5" fmla="*/ 504825 w 2295525"/>
                    <a:gd name="connsiteY5" fmla="*/ 514350 h 1162050"/>
                    <a:gd name="connsiteX6" fmla="*/ 0 w 2295525"/>
                    <a:gd name="connsiteY6" fmla="*/ 619125 h 1162050"/>
                    <a:gd name="connsiteX7" fmla="*/ 0 w 2295525"/>
                    <a:gd name="connsiteY7" fmla="*/ 851073 h 1162050"/>
                    <a:gd name="connsiteX8" fmla="*/ 28575 w 2295525"/>
                    <a:gd name="connsiteY8" fmla="*/ 1009650 h 1162050"/>
                    <a:gd name="connsiteX9" fmla="*/ 0 w 2295525"/>
                    <a:gd name="connsiteY9" fmla="*/ 1114425 h 1162050"/>
                    <a:gd name="connsiteX10" fmla="*/ 85725 w 2295525"/>
                    <a:gd name="connsiteY10" fmla="*/ 1162050 h 1162050"/>
                    <a:gd name="connsiteX11" fmla="*/ 200025 w 2295525"/>
                    <a:gd name="connsiteY11" fmla="*/ 1123950 h 1162050"/>
                    <a:gd name="connsiteX12" fmla="*/ 200025 w 2295525"/>
                    <a:gd name="connsiteY12" fmla="*/ 1123950 h 1162050"/>
                    <a:gd name="connsiteX13" fmla="*/ 371475 w 2295525"/>
                    <a:gd name="connsiteY13" fmla="*/ 1095375 h 1162050"/>
                    <a:gd name="connsiteX14" fmla="*/ 457200 w 2295525"/>
                    <a:gd name="connsiteY14" fmla="*/ 1104900 h 1162050"/>
                    <a:gd name="connsiteX15" fmla="*/ 552450 w 2295525"/>
                    <a:gd name="connsiteY15" fmla="*/ 1133475 h 1162050"/>
                    <a:gd name="connsiteX16" fmla="*/ 657225 w 2295525"/>
                    <a:gd name="connsiteY16" fmla="*/ 1152525 h 1162050"/>
                    <a:gd name="connsiteX17" fmla="*/ 762000 w 2295525"/>
                    <a:gd name="connsiteY17" fmla="*/ 1152525 h 1162050"/>
                    <a:gd name="connsiteX18" fmla="*/ 857250 w 2295525"/>
                    <a:gd name="connsiteY18" fmla="*/ 1095375 h 1162050"/>
                    <a:gd name="connsiteX19" fmla="*/ 942975 w 2295525"/>
                    <a:gd name="connsiteY19" fmla="*/ 1057275 h 1162050"/>
                    <a:gd name="connsiteX20" fmla="*/ 1038225 w 2295525"/>
                    <a:gd name="connsiteY20" fmla="*/ 971550 h 1162050"/>
                    <a:gd name="connsiteX21" fmla="*/ 1162050 w 2295525"/>
                    <a:gd name="connsiteY21" fmla="*/ 895350 h 1162050"/>
                    <a:gd name="connsiteX22" fmla="*/ 1247775 w 2295525"/>
                    <a:gd name="connsiteY22" fmla="*/ 847725 h 1162050"/>
                    <a:gd name="connsiteX23" fmla="*/ 1352550 w 2295525"/>
                    <a:gd name="connsiteY23" fmla="*/ 800100 h 1162050"/>
                    <a:gd name="connsiteX24" fmla="*/ 1485900 w 2295525"/>
                    <a:gd name="connsiteY24" fmla="*/ 752475 h 1162050"/>
                    <a:gd name="connsiteX25" fmla="*/ 1590675 w 2295525"/>
                    <a:gd name="connsiteY25" fmla="*/ 685800 h 1162050"/>
                    <a:gd name="connsiteX26" fmla="*/ 1695450 w 2295525"/>
                    <a:gd name="connsiteY26" fmla="*/ 628650 h 1162050"/>
                    <a:gd name="connsiteX27" fmla="*/ 1790700 w 2295525"/>
                    <a:gd name="connsiteY27" fmla="*/ 571500 h 1162050"/>
                    <a:gd name="connsiteX28" fmla="*/ 1905000 w 2295525"/>
                    <a:gd name="connsiteY28" fmla="*/ 495300 h 1162050"/>
                    <a:gd name="connsiteX29" fmla="*/ 1971675 w 2295525"/>
                    <a:gd name="connsiteY29" fmla="*/ 476250 h 1162050"/>
                    <a:gd name="connsiteX30" fmla="*/ 2047875 w 2295525"/>
                    <a:gd name="connsiteY30" fmla="*/ 409575 h 1162050"/>
                    <a:gd name="connsiteX31" fmla="*/ 2190750 w 2295525"/>
                    <a:gd name="connsiteY31" fmla="*/ 314325 h 1162050"/>
                    <a:gd name="connsiteX32" fmla="*/ 2286000 w 2295525"/>
                    <a:gd name="connsiteY32" fmla="*/ 219075 h 1162050"/>
                    <a:gd name="connsiteX33" fmla="*/ 2295525 w 2295525"/>
                    <a:gd name="connsiteY33" fmla="*/ 161925 h 1162050"/>
                    <a:gd name="connsiteX34" fmla="*/ 2295525 w 2295525"/>
                    <a:gd name="connsiteY34" fmla="*/ 76200 h 1162050"/>
                    <a:gd name="connsiteX35" fmla="*/ 2247900 w 2295525"/>
                    <a:gd name="connsiteY35" fmla="*/ 28575 h 1162050"/>
                    <a:gd name="connsiteX36" fmla="*/ 2190750 w 2295525"/>
                    <a:gd name="connsiteY36" fmla="*/ 9525 h 1162050"/>
                    <a:gd name="connsiteX37" fmla="*/ 2124075 w 2295525"/>
                    <a:gd name="connsiteY37" fmla="*/ 0 h 1162050"/>
                    <a:gd name="connsiteX38" fmla="*/ 2019300 w 2295525"/>
                    <a:gd name="connsiteY38" fmla="*/ 19050 h 1162050"/>
                    <a:gd name="connsiteX0" fmla="*/ 2019300 w 2295525"/>
                    <a:gd name="connsiteY0" fmla="*/ 19050 h 1162050"/>
                    <a:gd name="connsiteX1" fmla="*/ 1524000 w 2295525"/>
                    <a:gd name="connsiteY1" fmla="*/ 161925 h 1162050"/>
                    <a:gd name="connsiteX2" fmla="*/ 1314450 w 2295525"/>
                    <a:gd name="connsiteY2" fmla="*/ 257175 h 1162050"/>
                    <a:gd name="connsiteX3" fmla="*/ 923925 w 2295525"/>
                    <a:gd name="connsiteY3" fmla="*/ 361950 h 1162050"/>
                    <a:gd name="connsiteX4" fmla="*/ 742950 w 2295525"/>
                    <a:gd name="connsiteY4" fmla="*/ 419100 h 1162050"/>
                    <a:gd name="connsiteX5" fmla="*/ 504825 w 2295525"/>
                    <a:gd name="connsiteY5" fmla="*/ 514350 h 1162050"/>
                    <a:gd name="connsiteX6" fmla="*/ 0 w 2295525"/>
                    <a:gd name="connsiteY6" fmla="*/ 619125 h 1162050"/>
                    <a:gd name="connsiteX7" fmla="*/ 0 w 2295525"/>
                    <a:gd name="connsiteY7" fmla="*/ 851073 h 1162050"/>
                    <a:gd name="connsiteX8" fmla="*/ 0 w 2295525"/>
                    <a:gd name="connsiteY8" fmla="*/ 1009650 h 1162050"/>
                    <a:gd name="connsiteX9" fmla="*/ 0 w 2295525"/>
                    <a:gd name="connsiteY9" fmla="*/ 1114425 h 1162050"/>
                    <a:gd name="connsiteX10" fmla="*/ 85725 w 2295525"/>
                    <a:gd name="connsiteY10" fmla="*/ 1162050 h 1162050"/>
                    <a:gd name="connsiteX11" fmla="*/ 200025 w 2295525"/>
                    <a:gd name="connsiteY11" fmla="*/ 1123950 h 1162050"/>
                    <a:gd name="connsiteX12" fmla="*/ 200025 w 2295525"/>
                    <a:gd name="connsiteY12" fmla="*/ 1123950 h 1162050"/>
                    <a:gd name="connsiteX13" fmla="*/ 371475 w 2295525"/>
                    <a:gd name="connsiteY13" fmla="*/ 1095375 h 1162050"/>
                    <a:gd name="connsiteX14" fmla="*/ 457200 w 2295525"/>
                    <a:gd name="connsiteY14" fmla="*/ 1104900 h 1162050"/>
                    <a:gd name="connsiteX15" fmla="*/ 552450 w 2295525"/>
                    <a:gd name="connsiteY15" fmla="*/ 1133475 h 1162050"/>
                    <a:gd name="connsiteX16" fmla="*/ 657225 w 2295525"/>
                    <a:gd name="connsiteY16" fmla="*/ 1152525 h 1162050"/>
                    <a:gd name="connsiteX17" fmla="*/ 762000 w 2295525"/>
                    <a:gd name="connsiteY17" fmla="*/ 1152525 h 1162050"/>
                    <a:gd name="connsiteX18" fmla="*/ 857250 w 2295525"/>
                    <a:gd name="connsiteY18" fmla="*/ 1095375 h 1162050"/>
                    <a:gd name="connsiteX19" fmla="*/ 942975 w 2295525"/>
                    <a:gd name="connsiteY19" fmla="*/ 1057275 h 1162050"/>
                    <a:gd name="connsiteX20" fmla="*/ 1038225 w 2295525"/>
                    <a:gd name="connsiteY20" fmla="*/ 971550 h 1162050"/>
                    <a:gd name="connsiteX21" fmla="*/ 1162050 w 2295525"/>
                    <a:gd name="connsiteY21" fmla="*/ 895350 h 1162050"/>
                    <a:gd name="connsiteX22" fmla="*/ 1247775 w 2295525"/>
                    <a:gd name="connsiteY22" fmla="*/ 847725 h 1162050"/>
                    <a:gd name="connsiteX23" fmla="*/ 1352550 w 2295525"/>
                    <a:gd name="connsiteY23" fmla="*/ 800100 h 1162050"/>
                    <a:gd name="connsiteX24" fmla="*/ 1485900 w 2295525"/>
                    <a:gd name="connsiteY24" fmla="*/ 752475 h 1162050"/>
                    <a:gd name="connsiteX25" fmla="*/ 1590675 w 2295525"/>
                    <a:gd name="connsiteY25" fmla="*/ 685800 h 1162050"/>
                    <a:gd name="connsiteX26" fmla="*/ 1695450 w 2295525"/>
                    <a:gd name="connsiteY26" fmla="*/ 628650 h 1162050"/>
                    <a:gd name="connsiteX27" fmla="*/ 1790700 w 2295525"/>
                    <a:gd name="connsiteY27" fmla="*/ 571500 h 1162050"/>
                    <a:gd name="connsiteX28" fmla="*/ 1905000 w 2295525"/>
                    <a:gd name="connsiteY28" fmla="*/ 495300 h 1162050"/>
                    <a:gd name="connsiteX29" fmla="*/ 1971675 w 2295525"/>
                    <a:gd name="connsiteY29" fmla="*/ 476250 h 1162050"/>
                    <a:gd name="connsiteX30" fmla="*/ 2047875 w 2295525"/>
                    <a:gd name="connsiteY30" fmla="*/ 409575 h 1162050"/>
                    <a:gd name="connsiteX31" fmla="*/ 2190750 w 2295525"/>
                    <a:gd name="connsiteY31" fmla="*/ 314325 h 1162050"/>
                    <a:gd name="connsiteX32" fmla="*/ 2286000 w 2295525"/>
                    <a:gd name="connsiteY32" fmla="*/ 219075 h 1162050"/>
                    <a:gd name="connsiteX33" fmla="*/ 2295525 w 2295525"/>
                    <a:gd name="connsiteY33" fmla="*/ 161925 h 1162050"/>
                    <a:gd name="connsiteX34" fmla="*/ 2295525 w 2295525"/>
                    <a:gd name="connsiteY34" fmla="*/ 76200 h 1162050"/>
                    <a:gd name="connsiteX35" fmla="*/ 2247900 w 2295525"/>
                    <a:gd name="connsiteY35" fmla="*/ 28575 h 1162050"/>
                    <a:gd name="connsiteX36" fmla="*/ 2190750 w 2295525"/>
                    <a:gd name="connsiteY36" fmla="*/ 9525 h 1162050"/>
                    <a:gd name="connsiteX37" fmla="*/ 2124075 w 2295525"/>
                    <a:gd name="connsiteY37" fmla="*/ 0 h 1162050"/>
                    <a:gd name="connsiteX38" fmla="*/ 2019300 w 2295525"/>
                    <a:gd name="connsiteY38" fmla="*/ 19050 h 116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295525" h="1162050">
                      <a:moveTo>
                        <a:pt x="2019300" y="19050"/>
                      </a:moveTo>
                      <a:lnTo>
                        <a:pt x="1524000" y="161925"/>
                      </a:lnTo>
                      <a:lnTo>
                        <a:pt x="1314450" y="257175"/>
                      </a:lnTo>
                      <a:lnTo>
                        <a:pt x="923925" y="361950"/>
                      </a:lnTo>
                      <a:lnTo>
                        <a:pt x="742950" y="419100"/>
                      </a:lnTo>
                      <a:lnTo>
                        <a:pt x="504825" y="514350"/>
                      </a:lnTo>
                      <a:lnTo>
                        <a:pt x="0" y="619125"/>
                      </a:lnTo>
                      <a:lnTo>
                        <a:pt x="0" y="851073"/>
                      </a:lnTo>
                      <a:lnTo>
                        <a:pt x="0" y="1009650"/>
                      </a:lnTo>
                      <a:lnTo>
                        <a:pt x="0" y="1114425"/>
                      </a:lnTo>
                      <a:lnTo>
                        <a:pt x="85725" y="1162050"/>
                      </a:lnTo>
                      <a:lnTo>
                        <a:pt x="200025" y="1123950"/>
                      </a:lnTo>
                      <a:lnTo>
                        <a:pt x="200025" y="1123950"/>
                      </a:lnTo>
                      <a:lnTo>
                        <a:pt x="371475" y="1095375"/>
                      </a:lnTo>
                      <a:lnTo>
                        <a:pt x="457200" y="1104900"/>
                      </a:lnTo>
                      <a:lnTo>
                        <a:pt x="552450" y="1133475"/>
                      </a:lnTo>
                      <a:lnTo>
                        <a:pt x="657225" y="1152525"/>
                      </a:lnTo>
                      <a:lnTo>
                        <a:pt x="762000" y="1152525"/>
                      </a:lnTo>
                      <a:lnTo>
                        <a:pt x="857250" y="1095375"/>
                      </a:lnTo>
                      <a:lnTo>
                        <a:pt x="942975" y="1057275"/>
                      </a:lnTo>
                      <a:lnTo>
                        <a:pt x="1038225" y="971550"/>
                      </a:lnTo>
                      <a:lnTo>
                        <a:pt x="1162050" y="895350"/>
                      </a:lnTo>
                      <a:lnTo>
                        <a:pt x="1247775" y="847725"/>
                      </a:lnTo>
                      <a:lnTo>
                        <a:pt x="1352550" y="800100"/>
                      </a:lnTo>
                      <a:lnTo>
                        <a:pt x="1485900" y="752475"/>
                      </a:lnTo>
                      <a:lnTo>
                        <a:pt x="1590675" y="685800"/>
                      </a:lnTo>
                      <a:lnTo>
                        <a:pt x="1695450" y="628650"/>
                      </a:lnTo>
                      <a:lnTo>
                        <a:pt x="1790700" y="571500"/>
                      </a:lnTo>
                      <a:lnTo>
                        <a:pt x="1905000" y="495300"/>
                      </a:lnTo>
                      <a:lnTo>
                        <a:pt x="1971675" y="476250"/>
                      </a:lnTo>
                      <a:lnTo>
                        <a:pt x="2047875" y="409575"/>
                      </a:lnTo>
                      <a:lnTo>
                        <a:pt x="2190750" y="314325"/>
                      </a:lnTo>
                      <a:lnTo>
                        <a:pt x="2286000" y="219075"/>
                      </a:lnTo>
                      <a:lnTo>
                        <a:pt x="2295525" y="161925"/>
                      </a:lnTo>
                      <a:lnTo>
                        <a:pt x="2295525" y="76200"/>
                      </a:lnTo>
                      <a:lnTo>
                        <a:pt x="2247900" y="28575"/>
                      </a:lnTo>
                      <a:lnTo>
                        <a:pt x="2190750" y="9525"/>
                      </a:lnTo>
                      <a:lnTo>
                        <a:pt x="2124075" y="0"/>
                      </a:lnTo>
                      <a:lnTo>
                        <a:pt x="2019300" y="1905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  <a:alpha val="50000"/>
                  </a:schemeClr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3486150" y="0"/>
                  <a:ext cx="2335530" cy="1762125"/>
                  <a:chOff x="0" y="0"/>
                  <a:chExt cx="2335530" cy="1762125"/>
                </a:xfrm>
              </p:grpSpPr>
              <p:sp>
                <p:nvSpPr>
                  <p:cNvPr id="46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544955" cy="4191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marL="0" marR="0" algn="ctr"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US" sz="12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May 2015 Channel </a:t>
                    </a:r>
                    <a:endParaRPr lang="en-US" sz="1100" dirty="0">
                      <a:effectLst/>
                      <a:latin typeface="Source Sans Pro" panose="020B0503030403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3350" y="323850"/>
                    <a:ext cx="1544955" cy="4191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marL="0" marR="0" algn="ctr"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US" sz="12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June 2016 </a:t>
                    </a:r>
                    <a:endParaRPr lang="en-US" sz="1100" dirty="0">
                      <a:effectLst/>
                      <a:latin typeface="Source Sans Pro" panose="020B0503030403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000" y="676275"/>
                    <a:ext cx="1544955" cy="4191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marL="0" marR="0" algn="ctr"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US" sz="12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July 2017</a:t>
                    </a:r>
                    <a:endParaRPr lang="en-US" sz="1100" dirty="0">
                      <a:effectLst/>
                      <a:latin typeface="Source Sans Pro" panose="020B0503030403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0575" y="1343025"/>
                    <a:ext cx="1544955" cy="4191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marL="0" marR="0" algn="ctr"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US" sz="12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March 2018</a:t>
                    </a:r>
                    <a:endParaRPr lang="en-US" sz="1100" dirty="0">
                      <a:effectLst/>
                      <a:latin typeface="Source Sans Pro" panose="020B0503030403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4" name="Text Box 2"/>
                <p:cNvSpPr txBox="1">
                  <a:spLocks noChangeArrowheads="1"/>
                </p:cNvSpPr>
                <p:nvPr/>
              </p:nvSpPr>
              <p:spPr bwMode="auto">
                <a:xfrm rot="19864467">
                  <a:off x="1832238" y="2166400"/>
                  <a:ext cx="1043719" cy="372110"/>
                </a:xfrm>
                <a:prstGeom prst="rect">
                  <a:avLst/>
                </a:prstGeom>
                <a:noFill/>
                <a:ln w="9525">
                  <a:solidFill>
                    <a:schemeClr val="tx2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>
                  <a:noAutofit/>
                </a:bodyPr>
                <a:lstStyle/>
                <a:p>
                  <a:pPr marL="0" marR="0" algn="ctr"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effectLst/>
                      <a:latin typeface="Source Sans Pro" panose="020B0503030403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2015 Dike</a:t>
                  </a:r>
                  <a:endParaRPr lang="en-US" sz="1100" dirty="0">
                    <a:effectLst/>
                    <a:latin typeface="Source Sans Pro" panose="020B0503030403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2752725" y="1076325"/>
                  <a:ext cx="3133725" cy="982376"/>
                </a:xfrm>
                <a:custGeom>
                  <a:avLst/>
                  <a:gdLst>
                    <a:gd name="connsiteX0" fmla="*/ 0 w 3133725"/>
                    <a:gd name="connsiteY0" fmla="*/ 28983 h 982376"/>
                    <a:gd name="connsiteX1" fmla="*/ 600075 w 3133725"/>
                    <a:gd name="connsiteY1" fmla="*/ 408 h 982376"/>
                    <a:gd name="connsiteX2" fmla="*/ 933450 w 3133725"/>
                    <a:gd name="connsiteY2" fmla="*/ 48033 h 982376"/>
                    <a:gd name="connsiteX3" fmla="*/ 1295400 w 3133725"/>
                    <a:gd name="connsiteY3" fmla="*/ 219483 h 982376"/>
                    <a:gd name="connsiteX4" fmla="*/ 2324100 w 3133725"/>
                    <a:gd name="connsiteY4" fmla="*/ 790983 h 982376"/>
                    <a:gd name="connsiteX5" fmla="*/ 2876550 w 3133725"/>
                    <a:gd name="connsiteY5" fmla="*/ 962433 h 982376"/>
                    <a:gd name="connsiteX6" fmla="*/ 3133725 w 3133725"/>
                    <a:gd name="connsiteY6" fmla="*/ 971958 h 982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3725" h="982376">
                      <a:moveTo>
                        <a:pt x="0" y="28983"/>
                      </a:moveTo>
                      <a:cubicBezTo>
                        <a:pt x="222250" y="13108"/>
                        <a:pt x="444500" y="-2767"/>
                        <a:pt x="600075" y="408"/>
                      </a:cubicBezTo>
                      <a:cubicBezTo>
                        <a:pt x="755650" y="3583"/>
                        <a:pt x="817562" y="11520"/>
                        <a:pt x="933450" y="48033"/>
                      </a:cubicBezTo>
                      <a:cubicBezTo>
                        <a:pt x="1049338" y="84546"/>
                        <a:pt x="1063625" y="95658"/>
                        <a:pt x="1295400" y="219483"/>
                      </a:cubicBezTo>
                      <a:cubicBezTo>
                        <a:pt x="1527175" y="343308"/>
                        <a:pt x="2060575" y="667158"/>
                        <a:pt x="2324100" y="790983"/>
                      </a:cubicBezTo>
                      <a:cubicBezTo>
                        <a:pt x="2587625" y="914808"/>
                        <a:pt x="2741613" y="932271"/>
                        <a:pt x="2876550" y="962433"/>
                      </a:cubicBezTo>
                      <a:cubicBezTo>
                        <a:pt x="3011487" y="992595"/>
                        <a:pt x="3072606" y="982276"/>
                        <a:pt x="3133725" y="971958"/>
                      </a:cubicBezTo>
                    </a:path>
                  </a:pathLst>
                </a:custGeom>
                <a:noFill/>
                <a:ln w="19050">
                  <a:solidFill>
                    <a:schemeClr val="tx2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33" name="Freeform 32"/>
            <p:cNvSpPr/>
            <p:nvPr/>
          </p:nvSpPr>
          <p:spPr>
            <a:xfrm>
              <a:off x="3076575" y="457200"/>
              <a:ext cx="762000" cy="85725"/>
            </a:xfrm>
            <a:custGeom>
              <a:avLst/>
              <a:gdLst>
                <a:gd name="connsiteX0" fmla="*/ 0 w 762000"/>
                <a:gd name="connsiteY0" fmla="*/ 85725 h 85725"/>
                <a:gd name="connsiteX1" fmla="*/ 762000 w 762000"/>
                <a:gd name="connsiteY1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0" h="85725">
                  <a:moveTo>
                    <a:pt x="0" y="85725"/>
                  </a:moveTo>
                  <a:lnTo>
                    <a:pt x="762000" y="0"/>
                  </a:ln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52750" y="609600"/>
              <a:ext cx="971550" cy="146541"/>
            </a:xfrm>
            <a:custGeom>
              <a:avLst/>
              <a:gdLst>
                <a:gd name="connsiteX0" fmla="*/ 0 w 971550"/>
                <a:gd name="connsiteY0" fmla="*/ 3666 h 146541"/>
                <a:gd name="connsiteX1" fmla="*/ 352425 w 971550"/>
                <a:gd name="connsiteY1" fmla="*/ 3666 h 146541"/>
                <a:gd name="connsiteX2" fmla="*/ 590550 w 971550"/>
                <a:gd name="connsiteY2" fmla="*/ 41766 h 146541"/>
                <a:gd name="connsiteX3" fmla="*/ 971550 w 971550"/>
                <a:gd name="connsiteY3" fmla="*/ 146541 h 14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146541">
                  <a:moveTo>
                    <a:pt x="0" y="3666"/>
                  </a:moveTo>
                  <a:cubicBezTo>
                    <a:pt x="127000" y="491"/>
                    <a:pt x="254000" y="-2684"/>
                    <a:pt x="352425" y="3666"/>
                  </a:cubicBezTo>
                  <a:cubicBezTo>
                    <a:pt x="450850" y="10016"/>
                    <a:pt x="487363" y="17954"/>
                    <a:pt x="590550" y="41766"/>
                  </a:cubicBezTo>
                  <a:cubicBezTo>
                    <a:pt x="693737" y="65578"/>
                    <a:pt x="832643" y="106059"/>
                    <a:pt x="971550" y="146541"/>
                  </a:cubicBez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124200" y="895350"/>
              <a:ext cx="1114425" cy="180790"/>
            </a:xfrm>
            <a:custGeom>
              <a:avLst/>
              <a:gdLst>
                <a:gd name="connsiteX0" fmla="*/ 0 w 1114425"/>
                <a:gd name="connsiteY0" fmla="*/ 37915 h 180790"/>
                <a:gd name="connsiteX1" fmla="*/ 523875 w 1114425"/>
                <a:gd name="connsiteY1" fmla="*/ 9340 h 180790"/>
                <a:gd name="connsiteX2" fmla="*/ 1114425 w 1114425"/>
                <a:gd name="connsiteY2" fmla="*/ 180790 h 18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4425" h="180790">
                  <a:moveTo>
                    <a:pt x="0" y="37915"/>
                  </a:moveTo>
                  <a:cubicBezTo>
                    <a:pt x="169069" y="11721"/>
                    <a:pt x="338138" y="-14473"/>
                    <a:pt x="523875" y="9340"/>
                  </a:cubicBezTo>
                  <a:cubicBezTo>
                    <a:pt x="709613" y="33152"/>
                    <a:pt x="912019" y="106971"/>
                    <a:pt x="1114425" y="180790"/>
                  </a:cubicBez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0" name="Freeform 29"/>
          <p:cNvSpPr/>
          <p:nvPr/>
        </p:nvSpPr>
        <p:spPr>
          <a:xfrm>
            <a:off x="7229494" y="870804"/>
            <a:ext cx="364937" cy="143949"/>
          </a:xfrm>
          <a:custGeom>
            <a:avLst/>
            <a:gdLst>
              <a:gd name="connsiteX0" fmla="*/ 431289 w 431289"/>
              <a:gd name="connsiteY0" fmla="*/ 170121 h 170121"/>
              <a:gd name="connsiteX1" fmla="*/ 154843 w 431289"/>
              <a:gd name="connsiteY1" fmla="*/ 159488 h 170121"/>
              <a:gd name="connsiteX2" fmla="*/ 16619 w 431289"/>
              <a:gd name="connsiteY2" fmla="*/ 106325 h 170121"/>
              <a:gd name="connsiteX3" fmla="*/ 16619 w 431289"/>
              <a:gd name="connsiteY3" fmla="*/ 53163 h 170121"/>
              <a:gd name="connsiteX4" fmla="*/ 144210 w 431289"/>
              <a:gd name="connsiteY4" fmla="*/ 0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289" h="170121">
                <a:moveTo>
                  <a:pt x="431289" y="170121"/>
                </a:moveTo>
                <a:cubicBezTo>
                  <a:pt x="327622" y="170121"/>
                  <a:pt x="223955" y="170121"/>
                  <a:pt x="154843" y="159488"/>
                </a:cubicBezTo>
                <a:cubicBezTo>
                  <a:pt x="85731" y="148855"/>
                  <a:pt x="39656" y="124046"/>
                  <a:pt x="16619" y="106325"/>
                </a:cubicBezTo>
                <a:cubicBezTo>
                  <a:pt x="-6418" y="88604"/>
                  <a:pt x="-4646" y="70884"/>
                  <a:pt x="16619" y="53163"/>
                </a:cubicBezTo>
                <a:cubicBezTo>
                  <a:pt x="37884" y="35442"/>
                  <a:pt x="91047" y="17721"/>
                  <a:pt x="144210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085546" y="618894"/>
            <a:ext cx="1307270" cy="35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Channels 1&amp;2</a:t>
            </a:r>
            <a:endParaRPr lang="en-US" sz="110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40171" y="796283"/>
            <a:ext cx="566961" cy="1349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839867" y="1027263"/>
            <a:ext cx="865633" cy="2559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3</a:t>
            </a:r>
            <a:endParaRPr lang="en-US" sz="1100" dirty="0">
              <a:effectLst/>
              <a:latin typeface="Source Sans Pro" panose="020B05030304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erial view of a river flowing through a beach&#10;&#10;Description automatically generated">
            <a:extLst>
              <a:ext uri="{FF2B5EF4-FFF2-40B4-BE49-F238E27FC236}">
                <a16:creationId xmlns:a16="http://schemas.microsoft.com/office/drawing/2014/main" id="{055C2576-1248-2536-FD9D-E55B7B7CD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811" y="3452137"/>
            <a:ext cx="5029200" cy="305094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9B4B7843-E494-297D-6CA9-4B824FA2718C}"/>
              </a:ext>
            </a:extLst>
          </p:cNvPr>
          <p:cNvSpPr/>
          <p:nvPr/>
        </p:nvSpPr>
        <p:spPr>
          <a:xfrm rot="5400000">
            <a:off x="9469599" y="4691174"/>
            <a:ext cx="280195" cy="558423"/>
          </a:xfrm>
          <a:prstGeom prst="downArrow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27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2CF0A9-0A60-B6F6-DAE9-6D3E1ABD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AE46E-02CC-D555-6A62-96F5D8E9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21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CF1D8AD-CB25-C31F-D96C-A2BF865DE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77" y="473843"/>
            <a:ext cx="10987446" cy="60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FA05-C878-2B84-3724-1BA9FCC4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ECE54-845D-A647-3B94-4EEE80235C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6C0D84-B2C3-C3A0-2C21-6D3DEB8834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12021" y="681037"/>
            <a:ext cx="7767957" cy="5639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093DA-5C83-7728-1592-232E431A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6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 anchor="b">
            <a:normAutofit/>
          </a:bodyPr>
          <a:lstStyle/>
          <a:p>
            <a:r>
              <a:rPr lang="en-US" dirty="0"/>
              <a:t>Kiawah Island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0F650-3BEB-27E3-546F-9B467071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89018"/>
            <a:ext cx="6873240" cy="500028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17080" y="1455569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Shoreline Position Change Through 2022</a:t>
            </a:r>
          </a:p>
          <a:p>
            <a:pPr lvl="2"/>
            <a:endParaRPr lang="en-US" sz="2800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AF0EF8B-2DF6-AAC3-CC63-EA2A1CB0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4A8E8-1ED7-5F96-3488-6E3B92366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40" y="2444620"/>
            <a:ext cx="4842519" cy="351795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1988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82BD-F48C-E0B1-5F7C-4CE00AFD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Profiles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B369DE-F975-CF61-561E-4224B04658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598" y="1856665"/>
            <a:ext cx="5181600" cy="376313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4695F5-6A3C-93C0-5E89-6291B19D9F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2" y="1856665"/>
            <a:ext cx="5181600" cy="376313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9CFCF-3F6A-31FD-EFF5-E86249D2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9D72-042E-328D-30EC-637B2040D0F6}"/>
              </a:ext>
            </a:extLst>
          </p:cNvPr>
          <p:cNvSpPr txBox="1"/>
          <p:nvPr/>
        </p:nvSpPr>
        <p:spPr>
          <a:xfrm>
            <a:off x="2533909" y="1395000"/>
            <a:ext cx="273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Eugenia 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E2E2D-04A6-B97A-BC25-BF86C7938E1E}"/>
              </a:ext>
            </a:extLst>
          </p:cNvPr>
          <p:cNvSpPr txBox="1"/>
          <p:nvPr/>
        </p:nvSpPr>
        <p:spPr>
          <a:xfrm>
            <a:off x="7842509" y="1395000"/>
            <a:ext cx="273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Sea Forest Dr</a:t>
            </a:r>
          </a:p>
        </p:txBody>
      </p:sp>
    </p:spTree>
    <p:extLst>
      <p:ext uri="{BB962C8B-B14F-4D97-AF65-F5344CB8AC3E}">
        <p14:creationId xmlns:p14="http://schemas.microsoft.com/office/powerpoint/2010/main" val="2989867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0A2A5-8844-75A4-9495-772DB4C0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Captain Sams Spit</a:t>
            </a:r>
          </a:p>
        </p:txBody>
      </p:sp>
      <p:pic>
        <p:nvPicPr>
          <p:cNvPr id="7" name="Content Placeholder 6" descr="A long shot of a beach&#10;&#10;Description automatically generated">
            <a:extLst>
              <a:ext uri="{FF2B5EF4-FFF2-40B4-BE49-F238E27FC236}">
                <a16:creationId xmlns:a16="http://schemas.microsoft.com/office/drawing/2014/main" id="{5FCA3AE6-2A65-47F5-52C3-47FC3C014D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1" y="1155304"/>
            <a:ext cx="7239000" cy="4826000"/>
          </a:xfr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C0B66-9396-4E02-57D6-4932C0C6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 descr="A long shot of a beach&#10;&#10;Description automatically generated">
            <a:extLst>
              <a:ext uri="{FF2B5EF4-FFF2-40B4-BE49-F238E27FC236}">
                <a16:creationId xmlns:a16="http://schemas.microsoft.com/office/drawing/2014/main" id="{2BC9FF15-E088-FE1D-D905-A364263AA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970" y="420849"/>
            <a:ext cx="5030391" cy="335359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Picture 10" descr="A river flowing through a sandy area&#10;&#10;Description automatically generated">
            <a:extLst>
              <a:ext uri="{FF2B5EF4-FFF2-40B4-BE49-F238E27FC236}">
                <a16:creationId xmlns:a16="http://schemas.microsoft.com/office/drawing/2014/main" id="{09D3A13D-B5F9-B6C0-2DA3-F0A242D91C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437" y="3429000"/>
            <a:ext cx="5166049" cy="288198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5208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8A0C5-B5EF-8C3C-076D-D7EEFF72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Kiawah Spit – </a:t>
            </a:r>
            <a:r>
              <a:rPr lang="en-US" dirty="0" err="1"/>
              <a:t>Beachwalker</a:t>
            </a:r>
            <a:r>
              <a:rPr lang="en-US" dirty="0"/>
              <a:t> Park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D89032-7B82-2DB2-D7BD-250311002B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033" y="1532102"/>
            <a:ext cx="5786768" cy="42039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289EE-6DE3-A6CF-EF12-7B46C636A6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Only ~290 ft of upland area separates Kiawah River and the ocean</a:t>
            </a:r>
          </a:p>
          <a:p>
            <a:r>
              <a:rPr lang="en-US" dirty="0"/>
              <a:t>Both shorelines have eroded over the past 10 years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0910F-FB30-B7B5-0B77-96D66063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1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7DA1F09-5787-CE51-416E-C5005C76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57"/>
            <a:ext cx="12192000" cy="691292"/>
          </a:xfrm>
        </p:spPr>
        <p:txBody>
          <a:bodyPr/>
          <a:lstStyle/>
          <a:p>
            <a:r>
              <a:rPr lang="en-US" dirty="0"/>
              <a:t>Volume Change Summary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B156F6-C203-32FC-56F0-52C3768CD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019" y="1167319"/>
            <a:ext cx="5181600" cy="4980461"/>
          </a:xfrm>
        </p:spPr>
        <p:txBody>
          <a:bodyPr/>
          <a:lstStyle/>
          <a:p>
            <a:r>
              <a:rPr lang="en-US" dirty="0"/>
              <a:t>Overall, Island has gained ~500,000 cy of sand in last ~15 years</a:t>
            </a:r>
          </a:p>
          <a:p>
            <a:r>
              <a:rPr lang="en-US" dirty="0"/>
              <a:t>West Beach and Turtle Point have been more erosional since 2015</a:t>
            </a:r>
          </a:p>
          <a:p>
            <a:r>
              <a:rPr lang="en-US" dirty="0"/>
              <a:t>Ends of the island are highly dynamic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656F3CB-D1BC-AE9D-ADFE-1E58CED0FE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03132" y="2091766"/>
            <a:ext cx="6240849" cy="2615129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9174A-365D-9A90-D6A1-9F237DE1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53891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72E4954-422D-46B8-9EEC-A688193B601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40FA-C827-AF7F-20DF-9AA6230B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0203C-B714-F4DB-BD58-CCF71D509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9500"/>
            <a:ext cx="5181600" cy="4877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Historic patterns still hold, but recent erosional trends could persist into the future</a:t>
            </a:r>
          </a:p>
          <a:p>
            <a:r>
              <a:rPr lang="en-US" dirty="0"/>
              <a:t>Higher rates of erosion observed since 2015</a:t>
            </a:r>
          </a:p>
          <a:p>
            <a:r>
              <a:rPr lang="en-US" dirty="0"/>
              <a:t>Eugenia Ave, Mariners Watch are most vulnerable</a:t>
            </a:r>
          </a:p>
          <a:p>
            <a:r>
              <a:rPr lang="en-US" dirty="0"/>
              <a:t>Town should be prepared for storm recovery along vulnerable areas</a:t>
            </a:r>
          </a:p>
          <a:p>
            <a:r>
              <a:rPr lang="en-US" dirty="0"/>
              <a:t>East end channel realignment permit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beach with stairs and houses&#10;&#10;Description automatically generated">
            <a:extLst>
              <a:ext uri="{FF2B5EF4-FFF2-40B4-BE49-F238E27FC236}">
                <a16:creationId xmlns:a16="http://schemas.microsoft.com/office/drawing/2014/main" id="{A0D70307-7882-008F-2C77-BC1F4691C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753" y="1299500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CE74E-3BD0-0E28-EB7C-BD6045CE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12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6C52-D4AF-D070-0365-103D28FE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E12A5-6075-D386-6095-7F3E0B6205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2A5E0-D430-D388-3F54-8EB1E03401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C9377-BCCF-2C6E-F327-24BA887E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6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Shoal Bypassing at Stono Inlet</a:t>
            </a:r>
          </a:p>
        </p:txBody>
      </p:sp>
      <p:pic>
        <p:nvPicPr>
          <p:cNvPr id="6" name="Content Placeholder 5" descr="C:\DataPhotos\2300_2009 Report\2300_1.04d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1451" y="1168737"/>
            <a:ext cx="4116576" cy="51054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7" name="Picture 6" descr="C:\DataPhotos\2300_2009 Report\2300_1.04d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0148" y="1168737"/>
            <a:ext cx="4426227" cy="51054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626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6A35D-A847-0EAA-6682-A50CD415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C9E7EA-E4E1-B9C9-D8BF-FA2478367A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5644" y="1111187"/>
            <a:ext cx="6973111" cy="50657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97438-7752-3DCE-9127-884DEE8739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F80BD-7ACA-18A3-5BD5-897BDF7C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77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Kiawah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379" y="937549"/>
            <a:ext cx="9944164" cy="4351338"/>
          </a:xfrm>
        </p:spPr>
        <p:txBody>
          <a:bodyPr>
            <a:normAutofit/>
          </a:bodyPr>
          <a:lstStyle/>
          <a:p>
            <a:r>
              <a:rPr lang="en-US" dirty="0"/>
              <a:t>Key Recent Events</a:t>
            </a:r>
          </a:p>
          <a:p>
            <a:pPr lvl="1"/>
            <a:r>
              <a:rPr lang="en-US" sz="2000" dirty="0"/>
              <a:t>Stono Inlet shoal attachment:</a:t>
            </a:r>
          </a:p>
          <a:p>
            <a:pPr lvl="2"/>
            <a:r>
              <a:rPr lang="en-US" sz="1600" dirty="0"/>
              <a:t>Short-term (~1-2 yrs): accretion along Lagoon Reach, eastern portions of Ocean Course reach and western portions of  Stono Inlet reach</a:t>
            </a:r>
          </a:p>
          <a:p>
            <a:pPr lvl="2"/>
            <a:r>
              <a:rPr lang="en-US" sz="1600" dirty="0"/>
              <a:t>Longer-term (~@+ yrs): accretion along rest of Ocean Course and Stono Inlet reaches, gradual landward migration of high water line along Lagoon Reach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217" y="2843711"/>
            <a:ext cx="2743200" cy="1828800"/>
          </a:xfrm>
          <a:prstGeom prst="rect">
            <a:avLst/>
          </a:prstGeom>
          <a:noFill/>
          <a:ln w="9525">
            <a:solidFill>
              <a:srgbClr val="333F50"/>
            </a:solidFill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331" y="2843711"/>
            <a:ext cx="2743200" cy="1828800"/>
          </a:xfrm>
          <a:prstGeom prst="rect">
            <a:avLst/>
          </a:prstGeom>
          <a:noFill/>
          <a:ln w="9525">
            <a:solidFill>
              <a:srgbClr val="333F50"/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274" y="2843711"/>
            <a:ext cx="2743200" cy="1828800"/>
          </a:xfrm>
          <a:prstGeom prst="rect">
            <a:avLst/>
          </a:prstGeom>
          <a:noFill/>
          <a:ln w="9525">
            <a:solidFill>
              <a:srgbClr val="333F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01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2006 Restoration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380" y="93754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~550,000 cy</a:t>
            </a:r>
          </a:p>
          <a:p>
            <a:r>
              <a:rPr lang="en-US" sz="2400" dirty="0"/>
              <a:t>Inlet realignment + beach restoration</a:t>
            </a:r>
          </a:p>
          <a:p>
            <a:r>
              <a:rPr lang="en-US" sz="2400" dirty="0"/>
              <a:t>Land-based equipment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grpSp>
        <p:nvGrpSpPr>
          <p:cNvPr id="6" name="Group 22"/>
          <p:cNvGrpSpPr>
            <a:grpSpLocks noChangeAspect="1"/>
          </p:cNvGrpSpPr>
          <p:nvPr/>
        </p:nvGrpSpPr>
        <p:grpSpPr bwMode="auto">
          <a:xfrm>
            <a:off x="4973575" y="1846415"/>
            <a:ext cx="6298675" cy="4436086"/>
            <a:chOff x="0" y="0"/>
            <a:chExt cx="64448" cy="42494"/>
          </a:xfrm>
        </p:grpSpPr>
        <p:pic>
          <p:nvPicPr>
            <p:cNvPr id="7" name="Picture 20" descr="2187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0" y="0"/>
              <a:ext cx="31968" cy="42447"/>
            </a:xfrm>
            <a:prstGeom prst="rect">
              <a:avLst/>
            </a:prstGeom>
            <a:noFill/>
            <a:ln w="9525">
              <a:solidFill>
                <a:srgbClr val="323E4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1" descr="Feb 2006 Kiawah-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004" cy="42494"/>
            </a:xfrm>
            <a:prstGeom prst="rect">
              <a:avLst/>
            </a:prstGeom>
            <a:noFill/>
            <a:ln w="9525">
              <a:solidFill>
                <a:srgbClr val="323E4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971243" y="5911167"/>
            <a:ext cx="154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February 2006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43250" y="5911167"/>
            <a:ext cx="102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July 2006</a:t>
            </a:r>
          </a:p>
        </p:txBody>
      </p:sp>
      <p:pic>
        <p:nvPicPr>
          <p:cNvPr id="5" name="Picture 4" descr="Construction vehicles on a beach&#10;&#10;Description automatically generated">
            <a:extLst>
              <a:ext uri="{FF2B5EF4-FFF2-40B4-BE49-F238E27FC236}">
                <a16:creationId xmlns:a16="http://schemas.microsoft.com/office/drawing/2014/main" id="{3DB6F8CF-7BB8-E175-80D3-49AF6598E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40" y="2624022"/>
            <a:ext cx="4388573" cy="29370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703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Restoration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380" y="93754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~100,000 cy</a:t>
            </a:r>
          </a:p>
          <a:p>
            <a:r>
              <a:rPr lang="en-US" sz="2400" dirty="0"/>
              <a:t>Limit beach restoration</a:t>
            </a:r>
          </a:p>
          <a:p>
            <a:r>
              <a:rPr lang="en-US" sz="2400" dirty="0"/>
              <a:t>Focus on habitat conservation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9" name="Picture 8" descr="General Cut Fill Areas Graphic_Fig4.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80" y="3594596"/>
            <a:ext cx="6400800" cy="2893695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9" descr="S:\Data\ACTIVE\2446 Kiawah Monitoring 2015-2017\REPORT 2015 Survey\Graphics\Clos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57010" y="1168336"/>
            <a:ext cx="5669281" cy="1988805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Picture 10" descr="S:\Data\ACTIVE\2446 Kiawah Monitoring 2015-2017\REPORT 2015 Survey\Graphics\DJI_00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9980" y="2636904"/>
            <a:ext cx="5943600" cy="3343275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0695044" y="5610847"/>
            <a:ext cx="12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July 2015</a:t>
            </a:r>
          </a:p>
        </p:txBody>
      </p:sp>
    </p:spTree>
    <p:extLst>
      <p:ext uri="{BB962C8B-B14F-4D97-AF65-F5344CB8AC3E}">
        <p14:creationId xmlns:p14="http://schemas.microsoft.com/office/powerpoint/2010/main" val="322657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C43C7-86F1-00E2-DE48-7C0E2A85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Captain Sams Inlet Relocation</a:t>
            </a:r>
          </a:p>
        </p:txBody>
      </p:sp>
      <p:pic>
        <p:nvPicPr>
          <p:cNvPr id="7" name="Content Placeholder 6" descr="Aerial view of a beach and water&#10;&#10;Description automatically generated">
            <a:extLst>
              <a:ext uri="{FF2B5EF4-FFF2-40B4-BE49-F238E27FC236}">
                <a16:creationId xmlns:a16="http://schemas.microsoft.com/office/drawing/2014/main" id="{4E7E708F-A5C1-EC58-65C9-1FCEDA886B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69082"/>
            <a:ext cx="5756988" cy="3725109"/>
          </a:xfr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9" name="Content Placeholder 8" descr="Aerial view of a beach&#10;&#10;Description automatically generated">
            <a:extLst>
              <a:ext uri="{FF2B5EF4-FFF2-40B4-BE49-F238E27FC236}">
                <a16:creationId xmlns:a16="http://schemas.microsoft.com/office/drawing/2014/main" id="{A92AED97-5F50-4CDA-DCAA-E5ADD8D0D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16" y="1669082"/>
            <a:ext cx="5756988" cy="3725109"/>
          </a:xfr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461A1-7A21-8B4C-0D04-54F0B9A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Kiawah Island Beach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249" y="937549"/>
            <a:ext cx="4098111" cy="4931406"/>
          </a:xfrm>
        </p:spPr>
        <p:txBody>
          <a:bodyPr>
            <a:normAutofit/>
          </a:bodyPr>
          <a:lstStyle/>
          <a:p>
            <a:r>
              <a:rPr lang="en-US" dirty="0"/>
              <a:t>61 profiles established</a:t>
            </a:r>
          </a:p>
          <a:p>
            <a:pPr lvl="1"/>
            <a:r>
              <a:rPr lang="en-US" dirty="0"/>
              <a:t>Some duplicate older OCRM series</a:t>
            </a:r>
          </a:p>
          <a:p>
            <a:pPr lvl="1"/>
            <a:endParaRPr lang="en-US" dirty="0"/>
          </a:p>
          <a:p>
            <a:r>
              <a:rPr lang="en-US" dirty="0"/>
              <a:t>6 reaches established</a:t>
            </a:r>
          </a:p>
          <a:p>
            <a:pPr lvl="1"/>
            <a:r>
              <a:rPr lang="en-US" dirty="0"/>
              <a:t>Kiawah Spit</a:t>
            </a:r>
          </a:p>
          <a:p>
            <a:pPr lvl="1"/>
            <a:r>
              <a:rPr lang="en-US" dirty="0"/>
              <a:t>West Beach</a:t>
            </a:r>
          </a:p>
          <a:p>
            <a:pPr lvl="1"/>
            <a:r>
              <a:rPr lang="en-US" dirty="0"/>
              <a:t>Turtle Point</a:t>
            </a:r>
          </a:p>
          <a:p>
            <a:pPr lvl="1"/>
            <a:r>
              <a:rPr lang="en-US" dirty="0"/>
              <a:t>Ocean Course</a:t>
            </a:r>
          </a:p>
          <a:p>
            <a:pPr lvl="1"/>
            <a:r>
              <a:rPr lang="en-US" dirty="0"/>
              <a:t>Lagoon</a:t>
            </a:r>
          </a:p>
          <a:p>
            <a:pPr lvl="1"/>
            <a:r>
              <a:rPr lang="en-US" dirty="0" err="1"/>
              <a:t>Stono</a:t>
            </a:r>
            <a:r>
              <a:rPr lang="en-US" dirty="0"/>
              <a:t> Inlet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239" y="1148561"/>
            <a:ext cx="6401109" cy="52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2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79BB-D752-371C-0C3A-06AB7A83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Decade of Storms</a:t>
            </a:r>
          </a:p>
        </p:txBody>
      </p:sp>
      <p:pic>
        <p:nvPicPr>
          <p:cNvPr id="7" name="Content Placeholder 6" descr="A map of the world with many colored lines&#10;&#10;Description automatically generated">
            <a:extLst>
              <a:ext uri="{FF2B5EF4-FFF2-40B4-BE49-F238E27FC236}">
                <a16:creationId xmlns:a16="http://schemas.microsoft.com/office/drawing/2014/main" id="{79721EEA-A945-CE0E-5CEA-E037D792C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213294"/>
            <a:ext cx="7886700" cy="46618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F1CD1-296D-2F91-234A-C8062412DB6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90502" y="6538913"/>
            <a:ext cx="266730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1/30/2023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238EB-0514-CE16-EAE9-043209B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2C76-F515-AD76-5A57-67EA34F5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Decade of Struggle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92EE5-D284-B6E6-109F-145785D45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70119"/>
            <a:ext cx="7886700" cy="2020950"/>
          </a:xfrm>
        </p:spPr>
        <p:txBody>
          <a:bodyPr/>
          <a:lstStyle/>
          <a:p>
            <a:r>
              <a:rPr lang="en-US" dirty="0"/>
              <a:t>30 named storms – SCDNR</a:t>
            </a:r>
          </a:p>
          <a:p>
            <a:r>
              <a:rPr lang="en-US" dirty="0"/>
              <a:t>7 FEMA Declared Disasters</a:t>
            </a:r>
          </a:p>
          <a:p>
            <a:pPr lvl="1"/>
            <a:r>
              <a:rPr lang="en-US" dirty="0"/>
              <a:t>Joaquin, Matthew, Irma, Florence, Dorian, Ian, Idalia</a:t>
            </a:r>
          </a:p>
          <a:p>
            <a:pPr lvl="1"/>
            <a:r>
              <a:rPr lang="en-US" dirty="0"/>
              <a:t>Only 3 from 2000-2012 (all tropical storms in 2004)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574A-6645-A119-11C4-B4DC02BACB0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90502" y="6538913"/>
            <a:ext cx="266730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1/30/2023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87ED1-1716-47B2-04B4-087B19C7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4954-422D-46B8-9EEC-A688193B601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beach with palm trees and houses&#10;&#10;Description automatically generated">
            <a:extLst>
              <a:ext uri="{FF2B5EF4-FFF2-40B4-BE49-F238E27FC236}">
                <a16:creationId xmlns:a16="http://schemas.microsoft.com/office/drawing/2014/main" id="{BDB8999F-C68C-EA45-8140-A69D7A0DA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026" y="3041143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Garden City floods during Hurricane Ian">
            <a:extLst>
              <a:ext uri="{FF2B5EF4-FFF2-40B4-BE49-F238E27FC236}">
                <a16:creationId xmlns:a16="http://schemas.microsoft.com/office/drawing/2014/main" id="{0B6EDAEE-3CB1-19EB-7514-5BF26290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219" y="3041143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F57F6-7B41-9538-D9B6-7D6E99A37A2C}"/>
              </a:ext>
            </a:extLst>
          </p:cNvPr>
          <p:cNvSpPr txBox="1"/>
          <p:nvPr/>
        </p:nvSpPr>
        <p:spPr>
          <a:xfrm>
            <a:off x="1874715" y="5807513"/>
            <a:ext cx="3949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Edisto Beach following Hurricane Matthew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F4DBD2-327B-A03F-3005-4BB27FC7D40E}"/>
              </a:ext>
            </a:extLst>
          </p:cNvPr>
          <p:cNvSpPr txBox="1"/>
          <p:nvPr/>
        </p:nvSpPr>
        <p:spPr>
          <a:xfrm>
            <a:off x="6412449" y="5797685"/>
            <a:ext cx="332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Garden City Beach During Hurricane 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88F86-D43A-71FD-6749-BEA74F0902C9}"/>
              </a:ext>
            </a:extLst>
          </p:cNvPr>
          <p:cNvSpPr txBox="1"/>
          <p:nvPr/>
        </p:nvSpPr>
        <p:spPr>
          <a:xfrm>
            <a:off x="7349881" y="2808574"/>
            <a:ext cx="296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Jante Morgan myhorrynews.com</a:t>
            </a:r>
          </a:p>
        </p:txBody>
      </p:sp>
    </p:spTree>
    <p:extLst>
      <p:ext uri="{BB962C8B-B14F-4D97-AF65-F5344CB8AC3E}">
        <p14:creationId xmlns:p14="http://schemas.microsoft.com/office/powerpoint/2010/main" val="277038525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Blue_Bar_Template ASBPA 201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Blue_Bar_Template ASBPA 2017" id="{F0FCF02E-46DE-4F69-814B-3A79623F4667}" vid="{9AC60318-54CD-49F2-B1BA-8F834DB6C5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B1560D46E866418ED5D31DAD3073B3" ma:contentTypeVersion="15" ma:contentTypeDescription="Create a new document." ma:contentTypeScope="" ma:versionID="be799072e3670060d82aa81ab848aafa">
  <xsd:schema xmlns:xsd="http://www.w3.org/2001/XMLSchema" xmlns:xs="http://www.w3.org/2001/XMLSchema" xmlns:p="http://schemas.microsoft.com/office/2006/metadata/properties" xmlns:ns3="0e24171b-0ce6-4123-8b33-84875b59ef03" xmlns:ns4="625ccddd-c0fc-4d14-9280-6ee9bb800e28" targetNamespace="http://schemas.microsoft.com/office/2006/metadata/properties" ma:root="true" ma:fieldsID="1df0f0b9c5056c762d439347e05e8ff9" ns3:_="" ns4:_="">
    <xsd:import namespace="0e24171b-0ce6-4123-8b33-84875b59ef03"/>
    <xsd:import namespace="625ccddd-c0fc-4d14-9280-6ee9bb800e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4171b-0ce6-4123-8b33-84875b59ef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ccddd-c0fc-4d14-9280-6ee9bb800e2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e24171b-0ce6-4123-8b33-84875b59ef03" xsi:nil="true"/>
  </documentManagement>
</p:properties>
</file>

<file path=customXml/itemProps1.xml><?xml version="1.0" encoding="utf-8"?>
<ds:datastoreItem xmlns:ds="http://schemas.openxmlformats.org/officeDocument/2006/customXml" ds:itemID="{F95ABC89-CC52-4856-87BB-ED4F62B5A3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24171b-0ce6-4123-8b33-84875b59ef03"/>
    <ds:schemaRef ds:uri="625ccddd-c0fc-4d14-9280-6ee9bb800e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DCF98-99FA-4EEC-8290-AAEC105419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3D9D1E-0241-460B-9C15-03F227459E09}">
  <ds:schemaRefs>
    <ds:schemaRef ds:uri="http://schemas.microsoft.com/office/infopath/2007/PartnerControls"/>
    <ds:schemaRef ds:uri="http://www.w3.org/XML/1998/namespace"/>
    <ds:schemaRef ds:uri="0e24171b-0ce6-4123-8b33-84875b59ef03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25ccddd-c0fc-4d14-9280-6ee9bb800e2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526</Words>
  <Application>Microsoft Office PowerPoint</Application>
  <PresentationFormat>Widescreen</PresentationFormat>
  <Paragraphs>125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Gill Sans MT</vt:lpstr>
      <vt:lpstr>Source Sans Pro</vt:lpstr>
      <vt:lpstr>Presentation_Blue_Bar_Template ASBPA 2017</vt:lpstr>
      <vt:lpstr>Kiawah Island  2023 Beach Monitoring</vt:lpstr>
      <vt:lpstr>Kiawah Island</vt:lpstr>
      <vt:lpstr>Shoal Bypassing at Stono Inlet</vt:lpstr>
      <vt:lpstr>2006 Restoration Project</vt:lpstr>
      <vt:lpstr>2015 Restoration Project</vt:lpstr>
      <vt:lpstr>2015 Captain Sams Inlet Relocation</vt:lpstr>
      <vt:lpstr>Kiawah Island Beach Monitoring</vt:lpstr>
      <vt:lpstr>A Decade of Storms</vt:lpstr>
      <vt:lpstr>A Decade of Struggle</vt:lpstr>
      <vt:lpstr>A Decade of Sea Level Rise</vt:lpstr>
      <vt:lpstr>Observations vs Predictions – ‘6-minute' Charleston</vt:lpstr>
      <vt:lpstr>Observations – ‘hourly’ Charleston</vt:lpstr>
      <vt:lpstr>Beach Volume Change – Nourishments Removed</vt:lpstr>
      <vt:lpstr>Kiawah Island</vt:lpstr>
      <vt:lpstr>Shoal bypassing 2019-2023</vt:lpstr>
      <vt:lpstr>Shoal bypassing 2019-2023</vt:lpstr>
      <vt:lpstr>Shoal bypassing 2019-2023</vt:lpstr>
      <vt:lpstr>Shoal bypassing 2019-2023</vt:lpstr>
      <vt:lpstr>Shoal bypassing 2019-2023</vt:lpstr>
      <vt:lpstr>Kiawah Island</vt:lpstr>
      <vt:lpstr>PowerPoint Presentation</vt:lpstr>
      <vt:lpstr>PowerPoint Presentation</vt:lpstr>
      <vt:lpstr>Kiawah Island</vt:lpstr>
      <vt:lpstr>Beach Profiles</vt:lpstr>
      <vt:lpstr>Captain Sams Spit</vt:lpstr>
      <vt:lpstr>Kiawah Spit – Beachwalker Park</vt:lpstr>
      <vt:lpstr>Volume Change Summary</vt:lpstr>
      <vt:lpstr>Summary</vt:lpstr>
      <vt:lpstr>PowerPoint Presentation</vt:lpstr>
      <vt:lpstr>PowerPoint Presentation</vt:lpstr>
      <vt:lpstr>Kiawah Island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Unpacking Storm Damages on a Developed Shoreline</dc:title>
  <dc:creator>Patrick Barrineau</dc:creator>
  <cp:lastModifiedBy>Steven Traynum</cp:lastModifiedBy>
  <cp:revision>94</cp:revision>
  <dcterms:created xsi:type="dcterms:W3CDTF">2017-10-24T17:58:45Z</dcterms:created>
  <dcterms:modified xsi:type="dcterms:W3CDTF">2024-02-06T02:36:13Z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0x010100D9B1560D46E866418ED5D31DAD3073B3</vt:lpwstr>
  </property>
</Properties>
</file>